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37" r:id="rId2"/>
    <p:sldId id="338" r:id="rId3"/>
    <p:sldId id="340" r:id="rId4"/>
    <p:sldId id="378" r:id="rId5"/>
    <p:sldId id="339" r:id="rId6"/>
    <p:sldId id="379" r:id="rId7"/>
    <p:sldId id="424" r:id="rId8"/>
    <p:sldId id="425" r:id="rId9"/>
    <p:sldId id="423" r:id="rId10"/>
    <p:sldId id="380" r:id="rId11"/>
    <p:sldId id="372" r:id="rId12"/>
    <p:sldId id="373" r:id="rId13"/>
    <p:sldId id="374" r:id="rId14"/>
    <p:sldId id="375" r:id="rId15"/>
    <p:sldId id="341" r:id="rId16"/>
    <p:sldId id="382" r:id="rId17"/>
    <p:sldId id="348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4" r:id="rId28"/>
    <p:sldId id="426" r:id="rId29"/>
    <p:sldId id="427" r:id="rId30"/>
    <p:sldId id="412" r:id="rId31"/>
    <p:sldId id="420" r:id="rId32"/>
    <p:sldId id="428" r:id="rId33"/>
    <p:sldId id="415" r:id="rId34"/>
    <p:sldId id="416" r:id="rId35"/>
    <p:sldId id="429" r:id="rId36"/>
    <p:sldId id="418" r:id="rId37"/>
    <p:sldId id="393" r:id="rId38"/>
    <p:sldId id="367" r:id="rId39"/>
    <p:sldId id="419" r:id="rId40"/>
    <p:sldId id="377" r:id="rId41"/>
    <p:sldId id="395" r:id="rId42"/>
    <p:sldId id="397" r:id="rId43"/>
    <p:sldId id="398" r:id="rId44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DBE7FB"/>
    <a:srgbClr val="0099FF"/>
    <a:srgbClr val="0000FF"/>
    <a:srgbClr val="0066FF"/>
    <a:srgbClr val="99CCFF"/>
    <a:srgbClr val="EAEAEA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7" autoAdjust="0"/>
    <p:restoredTop sz="85765" autoAdjust="0"/>
  </p:normalViewPr>
  <p:slideViewPr>
    <p:cSldViewPr snapToGrid="0">
      <p:cViewPr varScale="1">
        <p:scale>
          <a:sx n="67" d="100"/>
          <a:sy n="67" d="100"/>
        </p:scale>
        <p:origin x="1608" y="6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tx1"/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</a:t>
            </a:r>
            <a:r>
              <a:rPr lang="de-DE" baseline="0" dirty="0" smtClean="0"/>
              <a:t> 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182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19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490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676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2996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606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7263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40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oleObject" Target="../embeddings/oleObject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12" Type="http://schemas.openxmlformats.org/officeDocument/2006/relationships/image" Target="../media/image15.emf"/><Relationship Id="rId17" Type="http://schemas.openxmlformats.org/officeDocument/2006/relationships/image" Target="../media/image45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42.png"/><Relationship Id="rId15" Type="http://schemas.openxmlformats.org/officeDocument/2006/relationships/image" Target="../media/image14.png"/><Relationship Id="rId10" Type="http://schemas.openxmlformats.org/officeDocument/2006/relationships/image" Target="../media/image17.emf"/><Relationship Id="rId4" Type="http://schemas.openxmlformats.org/officeDocument/2006/relationships/notesSlide" Target="../notesSlides/notesSlide3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Microsoft_Visio_2003-2010-Zeichnung1.vsd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Komponenten / </a:t>
            </a:r>
            <a:r>
              <a:rPr lang="de-DE" dirty="0" err="1" smtClean="0"/>
              <a:t>Volksbot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66988" y="1439425"/>
            <a:ext cx="3439812" cy="337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3200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5" r="2929"/>
          <a:stretch/>
        </p:blipFill>
        <p:spPr bwMode="auto">
          <a:xfrm>
            <a:off x="6309948" y="93084"/>
            <a:ext cx="1030652" cy="1563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5" y="1783967"/>
            <a:ext cx="7852345" cy="4623566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103025" y="1265682"/>
            <a:ext cx="2495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Architektur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424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Projektorganisation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59085" y="1551566"/>
            <a:ext cx="4598723" cy="3798357"/>
          </a:xfrm>
        </p:spPr>
        <p:txBody>
          <a:bodyPr/>
          <a:lstStyle/>
          <a:p>
            <a:r>
              <a:rPr lang="de-DE" dirty="0" smtClean="0"/>
              <a:t>Organisation in 3 Gruppen</a:t>
            </a:r>
          </a:p>
          <a:p>
            <a:pPr lvl="1"/>
            <a:r>
              <a:rPr lang="de-DE" dirty="0" smtClean="0"/>
              <a:t>Simulation</a:t>
            </a:r>
          </a:p>
          <a:p>
            <a:pPr lvl="1"/>
            <a:r>
              <a:rPr lang="de-DE" dirty="0" smtClean="0"/>
              <a:t>Fahrzeuge</a:t>
            </a:r>
          </a:p>
          <a:p>
            <a:pPr lvl="1"/>
            <a:r>
              <a:rPr lang="de-DE" dirty="0" smtClean="0"/>
              <a:t>Materialfluss</a:t>
            </a:r>
            <a:endParaRPr lang="de-DE" dirty="0"/>
          </a:p>
          <a:p>
            <a:r>
              <a:rPr lang="de-DE" dirty="0" smtClean="0"/>
              <a:t>Vorgehensmodell</a:t>
            </a:r>
          </a:p>
          <a:p>
            <a:pPr lvl="1"/>
            <a:r>
              <a:rPr lang="de-DE" dirty="0" smtClean="0"/>
              <a:t>Agile Entwicklung mit SCRUM / </a:t>
            </a:r>
            <a:r>
              <a:rPr lang="de-DE" dirty="0" err="1" smtClean="0"/>
              <a:t>Prototyping</a:t>
            </a:r>
            <a:endParaRPr lang="de-DE" dirty="0" smtClean="0"/>
          </a:p>
          <a:p>
            <a:pPr lvl="2"/>
            <a:r>
              <a:rPr lang="de-DE" dirty="0" smtClean="0"/>
              <a:t>Rücksprachen, Zwischenberichte</a:t>
            </a:r>
          </a:p>
          <a:p>
            <a:pPr lvl="2"/>
            <a:r>
              <a:rPr lang="de-DE" dirty="0" smtClean="0"/>
              <a:t>Meilensteine als Zwischenziele</a:t>
            </a:r>
          </a:p>
          <a:p>
            <a:pPr lvl="2"/>
            <a:r>
              <a:rPr lang="de-DE" dirty="0" smtClean="0"/>
              <a:t>Aufgabenerfüllung in Sprints</a:t>
            </a:r>
          </a:p>
          <a:p>
            <a:pPr lvl="1"/>
            <a:endParaRPr lang="de-DE" dirty="0" smtClean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653404"/>
              </p:ext>
            </p:extLst>
          </p:nvPr>
        </p:nvGraphicFramePr>
        <p:xfrm>
          <a:off x="3937753" y="2547003"/>
          <a:ext cx="5537989" cy="452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Visio" r:id="rId4" imgW="5885116" imgH="593190" progId="Visio.Drawing.11">
                  <p:embed/>
                </p:oleObj>
              </mc:Choice>
              <mc:Fallback>
                <p:oleObj name="Visio" r:id="rId4" imgW="5885116" imgH="5931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7753" y="2547003"/>
                        <a:ext cx="5537989" cy="452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5360481" y="2044798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Weekly</a:t>
            </a:r>
            <a:r>
              <a:rPr lang="de-DE" sz="3200" b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Scrums</a:t>
            </a:r>
            <a:endParaRPr lang="de-DE" sz="2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Nach oben gekrümmter Pfeil 8"/>
          <p:cNvSpPr/>
          <p:nvPr/>
        </p:nvSpPr>
        <p:spPr>
          <a:xfrm>
            <a:off x="7380664" y="2773054"/>
            <a:ext cx="1210886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Nach oben gekrümmter Pfeil 9"/>
          <p:cNvSpPr/>
          <p:nvPr/>
        </p:nvSpPr>
        <p:spPr>
          <a:xfrm>
            <a:off x="6509722" y="2773054"/>
            <a:ext cx="1157903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Nach oben gekrümmter Pfeil 10"/>
          <p:cNvSpPr/>
          <p:nvPr/>
        </p:nvSpPr>
        <p:spPr>
          <a:xfrm>
            <a:off x="5363696" y="2773054"/>
            <a:ext cx="1418104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360481" y="3435984"/>
            <a:ext cx="3456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Sprints</a:t>
            </a:r>
            <a:endParaRPr lang="de-DE" sz="32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>
            <a:off x="5371683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5694412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6072748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6508184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6951712" y="2629038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7494637" y="2612270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7946469" y="2612805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8313787" y="2595502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9" name="Picture 17" descr="D:\Dropbox\Dropbox\Uni\PG FAISE\Projektmanagement\vm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46" y="4969509"/>
            <a:ext cx="1062037" cy="3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:\Dropbox\Dropbox\Uni\PG FAISE\Projektmanagement\vm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683" y="4520721"/>
            <a:ext cx="1066930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D:\Dropbox\Dropbox\Uni\PG FAISE\Projektmanagement\vm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49" y="4639783"/>
            <a:ext cx="600108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:\Dropbox\Dropbox\Uni\PG FAISE\Projektmanagement\vm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57" y="4989937"/>
            <a:ext cx="1039228" cy="3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D:\Dropbox\Dropbox\Uni\PG FAISE\Projektmanagement\vm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7" y="5338968"/>
            <a:ext cx="538243" cy="6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:\Dropbox\Dropbox\Uni\PG FAISE\Projektmanagement\vm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383" y="5878513"/>
            <a:ext cx="624151" cy="7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D:\Dropbox\Dropbox\Uni\PG FAISE\Projektmanagement\vm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534" y="6249194"/>
            <a:ext cx="868362" cy="3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liennummernplatzhalt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2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11732042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  <a:endParaRPr lang="de-DE" dirty="0" smtClean="0">
              <a:solidFill>
                <a:srgbClr val="FF0000"/>
              </a:solidFill>
            </a:endParaRPr>
          </a:p>
          <a:p>
            <a:r>
              <a:rPr lang="de-DE" dirty="0" smtClean="0"/>
              <a:t>Implementierung des Ablaufkonzepts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Virtuelle Akteure analog zu d. physischen Akteuren</a:t>
            </a:r>
          </a:p>
          <a:p>
            <a:endParaRPr lang="de-DE" dirty="0"/>
          </a:p>
          <a:p>
            <a:r>
              <a:rPr lang="de-DE" dirty="0" smtClean="0"/>
              <a:t>Dynamische Visualisierung</a:t>
            </a:r>
          </a:p>
          <a:p>
            <a:endParaRPr lang="de-DE" dirty="0"/>
          </a:p>
          <a:p>
            <a:r>
              <a:rPr lang="de-DE" dirty="0" smtClean="0"/>
              <a:t>Generierung von Aufträgen</a:t>
            </a:r>
          </a:p>
          <a:p>
            <a:endParaRPr lang="de-DE" dirty="0"/>
          </a:p>
          <a:p>
            <a:r>
              <a:rPr lang="de-DE" dirty="0" smtClean="0"/>
              <a:t>Anpassung von Parametern d. Simulation</a:t>
            </a:r>
          </a:p>
          <a:p>
            <a:endParaRPr lang="de-DE" dirty="0"/>
          </a:p>
          <a:p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7816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–Architektur/Komponenten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7300" y="1536700"/>
            <a:ext cx="7391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02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- Multiagentenframework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  <a:endParaRPr lang="de-DE" dirty="0" smtClean="0"/>
          </a:p>
          <a:p>
            <a:r>
              <a:rPr lang="de-DE" dirty="0" smtClean="0"/>
              <a:t>Erstellung </a:t>
            </a:r>
            <a:r>
              <a:rPr lang="de-DE" dirty="0"/>
              <a:t>von verschiedenen Agententypen</a:t>
            </a:r>
          </a:p>
          <a:p>
            <a:endParaRPr lang="de-DE" dirty="0"/>
          </a:p>
          <a:p>
            <a:r>
              <a:rPr lang="de-DE" dirty="0"/>
              <a:t>Agenten führen ereignisabhängig versch. Aktionen aus</a:t>
            </a:r>
          </a:p>
          <a:p>
            <a:endParaRPr lang="de-DE" dirty="0"/>
          </a:p>
          <a:p>
            <a:r>
              <a:rPr lang="de-DE" dirty="0"/>
              <a:t>Nachrichtenaustausch zwischen Agenten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Parallele Durchführung von Aktionen</a:t>
            </a:r>
          </a:p>
          <a:p>
            <a:endParaRPr lang="de-DE" dirty="0"/>
          </a:p>
          <a:p>
            <a:r>
              <a:rPr lang="de-DE" dirty="0"/>
              <a:t>Echtzeit</a:t>
            </a:r>
          </a:p>
        </p:txBody>
      </p:sp>
    </p:spTree>
    <p:extLst>
      <p:ext uri="{BB962C8B-B14F-4D97-AF65-F5344CB8AC3E}">
        <p14:creationId xmlns:p14="http://schemas.microsoft.com/office/powerpoint/2010/main" val="22701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Architektur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924" y="1639888"/>
            <a:ext cx="72199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5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Nach Eintreffen eines Pakets verlangt Paketagent Destination</a:t>
            </a:r>
          </a:p>
          <a:p>
            <a:endParaRPr lang="de-DE" dirty="0"/>
          </a:p>
          <a:p>
            <a:r>
              <a:rPr lang="de-DE" dirty="0"/>
              <a:t>Orderagent erfragt Destination von anderen Orderagenten </a:t>
            </a:r>
          </a:p>
          <a:p>
            <a:endParaRPr lang="de-DE" dirty="0"/>
          </a:p>
          <a:p>
            <a:r>
              <a:rPr lang="de-DE" dirty="0"/>
              <a:t>Orderagenten fragen Paketagenten (Platz frei bzw. Paket wird benötigt)</a:t>
            </a:r>
          </a:p>
          <a:p>
            <a:pPr marL="0" indent="0">
              <a:buNone/>
            </a:pPr>
            <a:r>
              <a:rPr lang="de-DE" dirty="0"/>
              <a:t>     und antworten dem Orderagent der Eingangsrampe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Orderagent benachrichtigt Routingagent, falls Ziel gefunden wurde</a:t>
            </a:r>
          </a:p>
          <a:p>
            <a:endParaRPr lang="de-DE" dirty="0"/>
          </a:p>
          <a:p>
            <a:r>
              <a:rPr lang="de-DE" dirty="0"/>
              <a:t>Routingagent verlangt Aufwandsschätzung von allen Routingagenten d. Fahrzeuge</a:t>
            </a:r>
          </a:p>
        </p:txBody>
      </p:sp>
    </p:spTree>
    <p:extLst>
      <p:ext uri="{BB962C8B-B14F-4D97-AF65-F5344CB8AC3E}">
        <p14:creationId xmlns:p14="http://schemas.microsoft.com/office/powerpoint/2010/main" val="998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Routingagent der Fahrzeuge berechnet Aufwandsschätzung und liefert diese zurück</a:t>
            </a:r>
          </a:p>
          <a:p>
            <a:endParaRPr lang="de-DE" dirty="0"/>
          </a:p>
          <a:p>
            <a:r>
              <a:rPr lang="de-DE" dirty="0"/>
              <a:t>Der Routingagent der Rampe wählt das Fahrzeug mit der besten Aufwandschätzung aus</a:t>
            </a:r>
          </a:p>
          <a:p>
            <a:endParaRPr lang="de-DE" dirty="0"/>
          </a:p>
          <a:p>
            <a:r>
              <a:rPr lang="de-DE" dirty="0"/>
              <a:t>Plattformagent fährt zur jeweiligen Eingangsrampe und lädt Paket auf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Paket wird durch Kommunikation mit dem Paketagenten aufgeladen</a:t>
            </a:r>
          </a:p>
          <a:p>
            <a:endParaRPr lang="de-DE" dirty="0"/>
          </a:p>
          <a:p>
            <a:r>
              <a:rPr lang="de-DE" dirty="0"/>
              <a:t>Fahren zur Zielrampe und abladen des Pakets erfolgt analog</a:t>
            </a:r>
          </a:p>
        </p:txBody>
      </p:sp>
    </p:spTree>
    <p:extLst>
      <p:ext uri="{BB962C8B-B14F-4D97-AF65-F5344CB8AC3E}">
        <p14:creationId xmlns:p14="http://schemas.microsoft.com/office/powerpoint/2010/main" val="5082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- Agententypen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Jede Rampe besitzt einen Paket- , Order-, Routing- und Plattformagenten</a:t>
            </a:r>
          </a:p>
          <a:p>
            <a:endParaRPr lang="de-DE" dirty="0"/>
          </a:p>
          <a:p>
            <a:r>
              <a:rPr lang="de-DE" dirty="0"/>
              <a:t>Jedes Fahrzeug besitzt einen Paket- , Routing- und Plattformagenten</a:t>
            </a:r>
          </a:p>
          <a:p>
            <a:endParaRPr lang="de-DE" dirty="0"/>
          </a:p>
          <a:p>
            <a:r>
              <a:rPr lang="de-DE" dirty="0"/>
              <a:t>Plattform und Routingagenten sind unterschiedlich je nach Akteur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notwendig zum simulieren von Paketübergabe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leitet auch ausgehende Aufträge an Ausgänge weiter</a:t>
            </a:r>
          </a:p>
        </p:txBody>
      </p:sp>
    </p:spTree>
    <p:extLst>
      <p:ext uri="{BB962C8B-B14F-4D97-AF65-F5344CB8AC3E}">
        <p14:creationId xmlns:p14="http://schemas.microsoft.com/office/powerpoint/2010/main" val="1744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/>
              <a:t>Implementierung – Interaktion 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4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Herauforderungen</a:t>
            </a:r>
            <a:r>
              <a:rPr lang="de-DE" dirty="0"/>
              <a:t>/Schwierigkeiten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Komplexität durch die Vielzahl an Agenten</a:t>
            </a:r>
          </a:p>
          <a:p>
            <a:endParaRPr lang="de-DE" dirty="0"/>
          </a:p>
          <a:p>
            <a:r>
              <a:rPr lang="de-DE" dirty="0"/>
              <a:t>Entwicklung der Agenten mit mehreren Personen</a:t>
            </a:r>
          </a:p>
          <a:p>
            <a:endParaRPr lang="de-DE" dirty="0"/>
          </a:p>
          <a:p>
            <a:r>
              <a:rPr lang="de-DE" dirty="0" err="1"/>
              <a:t>Debuggingprobleme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/GWT</a:t>
            </a:r>
          </a:p>
        </p:txBody>
      </p:sp>
    </p:spTree>
    <p:extLst>
      <p:ext uri="{BB962C8B-B14F-4D97-AF65-F5344CB8AC3E}">
        <p14:creationId xmlns:p14="http://schemas.microsoft.com/office/powerpoint/2010/main" val="1159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Dynamisches Hinzufügen von Bots und Aufträgen</a:t>
            </a:r>
          </a:p>
          <a:p>
            <a:endParaRPr lang="de-DE" dirty="0"/>
          </a:p>
          <a:p>
            <a:r>
              <a:rPr lang="de-DE" dirty="0"/>
              <a:t>Kollisionsvermeidung der Fahrzeuge</a:t>
            </a:r>
          </a:p>
          <a:p>
            <a:endParaRPr lang="de-DE" dirty="0"/>
          </a:p>
          <a:p>
            <a:r>
              <a:rPr lang="de-DE" dirty="0"/>
              <a:t>Genauere Zeitplanung für die Aufträge</a:t>
            </a:r>
          </a:p>
          <a:p>
            <a:endParaRPr lang="de-DE" dirty="0"/>
          </a:p>
          <a:p>
            <a:r>
              <a:rPr lang="de-DE" dirty="0"/>
              <a:t>Schwarmverhalten</a:t>
            </a:r>
          </a:p>
        </p:txBody>
      </p:sp>
    </p:spTree>
    <p:extLst>
      <p:ext uri="{BB962C8B-B14F-4D97-AF65-F5344CB8AC3E}">
        <p14:creationId xmlns:p14="http://schemas.microsoft.com/office/powerpoint/2010/main" val="8100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772583305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Anforderungen/ Konzeption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146664333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Anforderungen/ Konzeption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9060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97839755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0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1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DRAFT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05280314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6548718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489" y="1547813"/>
            <a:ext cx="4037012" cy="4605337"/>
          </a:xfrm>
        </p:spPr>
        <p:txBody>
          <a:bodyPr/>
          <a:lstStyle/>
          <a:p>
            <a:r>
              <a:rPr lang="de-DE" dirty="0" err="1" smtClean="0">
                <a:solidFill>
                  <a:srgbClr val="FF0000"/>
                </a:solidFill>
              </a:rPr>
              <a:t>Beschr</a:t>
            </a:r>
            <a:r>
              <a:rPr lang="de-DE" dirty="0" smtClean="0">
                <a:solidFill>
                  <a:srgbClr val="FF0000"/>
                </a:solidFill>
              </a:rPr>
              <a:t>. Gesamtsystem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Heranführung an Agentenframework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415093"/>
              </p:ext>
            </p:extLst>
          </p:nvPr>
        </p:nvGraphicFramePr>
        <p:xfrm>
          <a:off x="4029075" y="1711325"/>
          <a:ext cx="5276275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Visio" r:id="rId5" imgW="7058574" imgH="6011153" progId="Visio.Drawing.11">
                  <p:embed/>
                </p:oleObj>
              </mc:Choice>
              <mc:Fallback>
                <p:oleObj name="Visio" r:id="rId5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5" y="1711325"/>
                        <a:ext cx="5276275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399" y="3618959"/>
            <a:ext cx="5286375" cy="282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488" y="1547813"/>
            <a:ext cx="9363075" cy="4605337"/>
          </a:xfrm>
        </p:spPr>
        <p:txBody>
          <a:bodyPr/>
          <a:lstStyle/>
          <a:p>
            <a:r>
              <a:rPr lang="de-DE" dirty="0"/>
              <a:t>Routing Agent</a:t>
            </a:r>
          </a:p>
          <a:p>
            <a:pPr lvl="1"/>
            <a:r>
              <a:rPr lang="de-DE" dirty="0"/>
              <a:t>findet Wege (Hops) durch das System</a:t>
            </a:r>
          </a:p>
          <a:p>
            <a:pPr lvl="1"/>
            <a:r>
              <a:rPr lang="de-DE" dirty="0"/>
              <a:t>führt Auktionen zwischen Eingangsrampe und Zwischenlagerrampen und Rampen und </a:t>
            </a:r>
            <a:r>
              <a:rPr lang="de-DE" dirty="0" err="1"/>
              <a:t>Volksbots</a:t>
            </a:r>
            <a:r>
              <a:rPr lang="de-DE" dirty="0"/>
              <a:t> </a:t>
            </a:r>
            <a:r>
              <a:rPr lang="de-DE" dirty="0" smtClean="0"/>
              <a:t>durch</a:t>
            </a:r>
          </a:p>
          <a:p>
            <a:r>
              <a:rPr lang="de-DE" dirty="0"/>
              <a:t>Plattform Agent</a:t>
            </a:r>
          </a:p>
          <a:p>
            <a:pPr lvl="1"/>
            <a:r>
              <a:rPr lang="de-DE" dirty="0"/>
              <a:t>Abhängig vom Modul (Rampe, </a:t>
            </a:r>
            <a:r>
              <a:rPr lang="de-DE" dirty="0" err="1"/>
              <a:t>Stetigförder</a:t>
            </a:r>
            <a:r>
              <a:rPr lang="de-DE" dirty="0"/>
              <a:t>, AGV)</a:t>
            </a:r>
          </a:p>
          <a:p>
            <a:pPr lvl="1"/>
            <a:r>
              <a:rPr lang="de-DE" dirty="0"/>
              <a:t>steuert </a:t>
            </a:r>
            <a:r>
              <a:rPr lang="de-DE" dirty="0" err="1"/>
              <a:t>Aktorik</a:t>
            </a:r>
            <a:r>
              <a:rPr lang="de-DE" dirty="0"/>
              <a:t> und </a:t>
            </a:r>
            <a:r>
              <a:rPr lang="de-DE" dirty="0" smtClean="0"/>
              <a:t>Sensorik</a:t>
            </a:r>
          </a:p>
          <a:p>
            <a:r>
              <a:rPr lang="de-DE" dirty="0"/>
              <a:t>Order Agent</a:t>
            </a:r>
          </a:p>
          <a:p>
            <a:pPr lvl="1"/>
            <a:r>
              <a:rPr lang="de-DE" dirty="0"/>
              <a:t>Verteilter Materialflussrechner</a:t>
            </a:r>
          </a:p>
          <a:p>
            <a:pPr lvl="1"/>
            <a:r>
              <a:rPr lang="de-DE" dirty="0" smtClean="0"/>
              <a:t>Distribution </a:t>
            </a:r>
            <a:r>
              <a:rPr lang="de-DE" dirty="0"/>
              <a:t>von </a:t>
            </a:r>
            <a:r>
              <a:rPr lang="de-DE" dirty="0" smtClean="0"/>
              <a:t>Aufträgen</a:t>
            </a:r>
          </a:p>
          <a:p>
            <a:r>
              <a:rPr lang="de-DE" dirty="0" smtClean="0"/>
              <a:t>Paket </a:t>
            </a:r>
            <a:r>
              <a:rPr lang="de-DE" dirty="0"/>
              <a:t>Agent</a:t>
            </a:r>
          </a:p>
          <a:p>
            <a:pPr lvl="1"/>
            <a:r>
              <a:rPr lang="de-DE" dirty="0"/>
              <a:t>repräsentiert physisches Paket</a:t>
            </a:r>
          </a:p>
          <a:p>
            <a:pPr lvl="1"/>
            <a:r>
              <a:rPr lang="de-DE" dirty="0"/>
              <a:t>kennt </a:t>
            </a:r>
            <a:r>
              <a:rPr lang="de-DE" dirty="0" smtClean="0"/>
              <a:t>Ziel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86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363075" cy="5143500"/>
          </a:xfrm>
        </p:spPr>
        <p:txBody>
          <a:bodyPr/>
          <a:lstStyle/>
          <a:p>
            <a:r>
              <a:rPr lang="de-DE" dirty="0" smtClean="0"/>
              <a:t>Komplexe Orchestrierung der einzelnen Komponenten</a:t>
            </a:r>
          </a:p>
          <a:p>
            <a:r>
              <a:rPr lang="de-DE" dirty="0" smtClean="0"/>
              <a:t>sehr differenzierte Aufgaben für jede einzelne Komponente</a:t>
            </a:r>
          </a:p>
          <a:p>
            <a:r>
              <a:rPr lang="de-DE" dirty="0" smtClean="0"/>
              <a:t>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Echtzeitanforderungen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Komponenten / Rampen / </a:t>
            </a:r>
            <a:r>
              <a:rPr lang="de-DE" dirty="0" err="1" smtClean="0"/>
              <a:t>Micaz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66988" y="1439425"/>
            <a:ext cx="3439812" cy="337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32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706266" y="3600106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3886200" y="3070225"/>
          <a:ext cx="568642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Visio" r:id="rId4" imgW="7079104" imgH="4199377" progId="Visio.Drawing.11">
                  <p:embed/>
                </p:oleObj>
              </mc:Choice>
              <mc:Fallback>
                <p:oleObj name="Visio" r:id="rId4" imgW="7079104" imgH="419937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070225"/>
                        <a:ext cx="5686425" cy="337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4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1373</Words>
  <Application>Microsoft Office PowerPoint</Application>
  <PresentationFormat>A4-Papier (210x297 mm)</PresentationFormat>
  <Paragraphs>453</Paragraphs>
  <Slides>43</Slides>
  <Notes>41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9" baseType="lpstr">
      <vt:lpstr>Arial</vt:lpstr>
      <vt:lpstr>Symbol</vt:lpstr>
      <vt:lpstr>Times New Roman</vt:lpstr>
      <vt:lpstr>Benutzerdefiniertes Design</vt:lpstr>
      <vt:lpstr>Acrobat Document</vt:lpstr>
      <vt:lpstr>Visio</vt:lpstr>
      <vt:lpstr>Projektgruppe</vt:lpstr>
      <vt:lpstr>Motivation / Ziel</vt:lpstr>
      <vt:lpstr>Lösungsansatz ggf. raus</vt:lpstr>
      <vt:lpstr>Vision FAISE</vt:lpstr>
      <vt:lpstr>Agenda</vt:lpstr>
      <vt:lpstr>Agenda</vt:lpstr>
      <vt:lpstr>Systembeschreibung</vt:lpstr>
      <vt:lpstr>Agenten</vt:lpstr>
      <vt:lpstr>Komponenten / Rampen / Micaz</vt:lpstr>
      <vt:lpstr>Komponenten / Volksbot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Projektorganisation ggf. raus</vt:lpstr>
      <vt:lpstr>Agenda</vt:lpstr>
      <vt:lpstr>Anforderungen – Lastenheft</vt:lpstr>
      <vt:lpstr>Anforderungen –Architektur/Komponenten</vt:lpstr>
      <vt:lpstr>Anforderungen - Multiagentenframework</vt:lpstr>
      <vt:lpstr>Entwurf – Architektur </vt:lpstr>
      <vt:lpstr>Entwurf – Abläufe auf Agentenebene</vt:lpstr>
      <vt:lpstr>Entwurf – Abläufe auf Agentenebene</vt:lpstr>
      <vt:lpstr>Implementierung - Agententypen</vt:lpstr>
      <vt:lpstr>Implementierung – Interaktion der Komponenten </vt:lpstr>
      <vt:lpstr>Herauforderungen/Schwierigkeiten</vt:lpstr>
      <vt:lpstr>Ausblick</vt:lpstr>
      <vt:lpstr>Agenda</vt:lpstr>
      <vt:lpstr>Anforderungen/ Konzeption</vt:lpstr>
      <vt:lpstr>Herausforderung/ Ausblick</vt:lpstr>
      <vt:lpstr>Agenda</vt:lpstr>
      <vt:lpstr>Anforderungen/ Konzeption</vt:lpstr>
      <vt:lpstr>Herausforderung/ Ausblick</vt:lpstr>
      <vt:lpstr>Weg- / Netzplanung</vt:lpstr>
      <vt:lpstr>Suchalgorithmen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</vt:vector>
  </TitlesOfParts>
  <Company>Uni Oldenburg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149</cp:revision>
  <cp:lastPrinted>2001-10-29T13:39:47Z</cp:lastPrinted>
  <dcterms:created xsi:type="dcterms:W3CDTF">2005-03-27T10:20:33Z</dcterms:created>
  <dcterms:modified xsi:type="dcterms:W3CDTF">2014-09-28T10:40:08Z</dcterms:modified>
</cp:coreProperties>
</file>